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71" r:id="rId2"/>
    <p:sldId id="342" r:id="rId3"/>
    <p:sldId id="306" r:id="rId4"/>
    <p:sldId id="307" r:id="rId5"/>
    <p:sldId id="308" r:id="rId6"/>
    <p:sldId id="309" r:id="rId7"/>
    <p:sldId id="31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D5848EA-147F-604A-86E1-B9B5B4FD4430}" type="slidenum">
              <a:rPr lang="en-US"/>
              <a:pPr/>
              <a:t>3</a:t>
            </a:fld>
            <a:endParaRPr lang="en-US"/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D2D2C65-CEF9-1E48-AF42-C34C92463CC7}" type="slidenum">
              <a:rPr lang="en-US"/>
              <a:pPr/>
              <a:t>4</a:t>
            </a:fld>
            <a:endParaRPr lang="en-US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056BAF-4A24-144B-B17D-A671E052DB0F}" type="slidenum">
              <a:rPr lang="en-US"/>
              <a:pPr/>
              <a:t>5</a:t>
            </a:fld>
            <a:endParaRPr lang="en-US"/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7099AE1-A6D7-6A46-9B29-67673A06D2B5}" type="slidenum">
              <a:rPr lang="en-US"/>
              <a:pPr/>
              <a:t>6</a:t>
            </a:fld>
            <a:endParaRPr lang="en-US"/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5C6048-A802-894B-8693-2D222E197756}" type="slidenum">
              <a:rPr lang="en-US"/>
              <a:pPr/>
              <a:t>7</a:t>
            </a:fld>
            <a:endParaRPr lang="en-US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4/20/20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4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2.png"/><Relationship Id="rId5" Type="http://schemas.openxmlformats.org/officeDocument/2006/relationships/audio" Target="../media/media5.m4a"/><Relationship Id="rId10" Type="http://schemas.openxmlformats.org/officeDocument/2006/relationships/image" Target="../media/image5.png"/><Relationship Id="rId4" Type="http://schemas.microsoft.com/office/2007/relationships/media" Target="../media/media5.m4a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Complex Decisions:</a:t>
            </a:r>
            <a:br>
              <a:rPr lang="en-US" sz="6000" dirty="0"/>
            </a:br>
            <a:r>
              <a:rPr lang="en-US" sz="6000" dirty="0"/>
              <a:t>Sequential Interactions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36120F2-B062-6248-9A1B-4AA199358C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228"/>
    </mc:Choice>
    <mc:Fallback>
      <p:transition spd="slow" advTm="81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Unknown Environments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far we have assumed full knowledge</a:t>
            </a:r>
          </a:p>
          <a:p>
            <a:pPr lvl="1"/>
            <a:r>
              <a:rPr lang="en-US" dirty="0"/>
              <a:t>Transition functions</a:t>
            </a:r>
          </a:p>
          <a:p>
            <a:pPr lvl="1"/>
            <a:r>
              <a:rPr lang="en-US" dirty="0"/>
              <a:t>Reward functions</a:t>
            </a:r>
          </a:p>
          <a:p>
            <a:pPr lvl="1"/>
            <a:endParaRPr lang="en-US" dirty="0"/>
          </a:p>
          <a:p>
            <a:r>
              <a:rPr lang="en-US" dirty="0"/>
              <a:t>What if we don’t have a complete model, but just get to interact with the world and learn through experience?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85D12D-8831-304C-91F3-9BEB8ACEDE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502"/>
    </mc:Choice>
    <mc:Fallback>
      <p:transition spd="slow" advTm="985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Monte Carlo methods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/>
              <a:t>don’t need full knowledge of environment</a:t>
            </a:r>
          </a:p>
          <a:p>
            <a:pPr lvl="1" eaLnBrk="1" hangingPunct="1"/>
            <a:r>
              <a:rPr lang="en-US"/>
              <a:t>just experience, or</a:t>
            </a:r>
          </a:p>
          <a:p>
            <a:pPr lvl="1" eaLnBrk="1" hangingPunct="1"/>
            <a:r>
              <a:rPr lang="en-US"/>
              <a:t>simulated experience</a:t>
            </a:r>
          </a:p>
          <a:p>
            <a:pPr lvl="1" eaLnBrk="1" hangingPunct="1"/>
            <a:endParaRPr lang="en-US"/>
          </a:p>
          <a:p>
            <a:pPr eaLnBrk="1" hangingPunct="1"/>
            <a:r>
              <a:rPr lang="en-US"/>
              <a:t>averaging sample returns</a:t>
            </a:r>
          </a:p>
          <a:p>
            <a:pPr lvl="1" eaLnBrk="1" hangingPunct="1"/>
            <a:r>
              <a:rPr lang="en-US"/>
              <a:t>defined only for episodic tasks</a:t>
            </a:r>
          </a:p>
          <a:p>
            <a:pPr lvl="1" eaLnBrk="1" hangingPunct="1"/>
            <a:endParaRPr lang="en-US"/>
          </a:p>
          <a:p>
            <a:pPr eaLnBrk="1" hangingPunct="1"/>
            <a:r>
              <a:rPr lang="en-US"/>
              <a:t>but similar to DP</a:t>
            </a:r>
          </a:p>
          <a:p>
            <a:pPr lvl="1" eaLnBrk="1" hangingPunct="1"/>
            <a:r>
              <a:rPr lang="en-US"/>
              <a:t>policy evaluation, policy improvement</a:t>
            </a:r>
          </a:p>
          <a:p>
            <a:pPr lvl="1" eaLnBrk="1" hangingPunct="1"/>
            <a:endParaRPr lang="en-US"/>
          </a:p>
          <a:p>
            <a:pPr eaLnBrk="1" hangingPunct="1"/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2E45E62-82B8-264C-8DD6-19B30D371B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406"/>
    </mc:Choice>
    <mc:Fallback>
      <p:transition spd="slow" advTm="1034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Line 18"/>
          <p:cNvSpPr>
            <a:spLocks noChangeShapeType="1"/>
          </p:cNvSpPr>
          <p:nvPr/>
        </p:nvSpPr>
        <p:spPr bwMode="auto">
          <a:xfrm>
            <a:off x="873125" y="4006850"/>
            <a:ext cx="58674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Monte Carlo policy evaluation</a:t>
            </a:r>
          </a:p>
        </p:txBody>
      </p:sp>
      <p:sp>
        <p:nvSpPr>
          <p:cNvPr id="655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40070"/>
            <a:ext cx="8229600" cy="4625609"/>
          </a:xfrm>
        </p:spPr>
        <p:txBody>
          <a:bodyPr/>
          <a:lstStyle/>
          <a:p>
            <a:pPr eaLnBrk="1" hangingPunct="1"/>
            <a:r>
              <a:rPr lang="en-US" sz="2400" dirty="0"/>
              <a:t>want to estimate </a:t>
            </a:r>
            <a:r>
              <a:rPr lang="en-US" sz="2400" dirty="0" err="1"/>
              <a:t>V</a:t>
            </a:r>
            <a:r>
              <a:rPr lang="en-US" sz="2400" baseline="30000" dirty="0" err="1">
                <a:latin typeface="Symbol" charset="2"/>
                <a:sym typeface="Symbol" charset="2"/>
              </a:rPr>
              <a:t></a:t>
            </a:r>
            <a:r>
              <a:rPr lang="en-US" sz="2400" dirty="0" err="1"/>
              <a:t>(s</a:t>
            </a:r>
            <a:r>
              <a:rPr lang="en-US" sz="2400" dirty="0"/>
              <a:t>)</a:t>
            </a:r>
          </a:p>
          <a:p>
            <a:pPr lvl="1" eaLnBrk="1" hangingPunct="1">
              <a:buFontTx/>
              <a:buNone/>
            </a:pPr>
            <a:r>
              <a:rPr lang="en-US" sz="2000" dirty="0"/>
              <a:t>= expected return starting from </a:t>
            </a:r>
            <a:r>
              <a:rPr lang="en-US" sz="2000" dirty="0" err="1"/>
              <a:t>s</a:t>
            </a:r>
            <a:r>
              <a:rPr lang="en-US" sz="2000" dirty="0"/>
              <a:t> and following </a:t>
            </a:r>
            <a:r>
              <a:rPr lang="en-US" sz="2000" dirty="0" err="1">
                <a:latin typeface="Symbol" charset="2"/>
                <a:sym typeface="Symbol" charset="2"/>
              </a:rPr>
              <a:t></a:t>
            </a:r>
            <a:endParaRPr lang="en-US" sz="2000" dirty="0"/>
          </a:p>
          <a:p>
            <a:pPr lvl="1" eaLnBrk="1" hangingPunct="1"/>
            <a:r>
              <a:rPr lang="en-US" sz="2000" dirty="0">
                <a:sym typeface="Symbol" charset="2"/>
              </a:rPr>
              <a:t>estimate as average of observed returns in state </a:t>
            </a:r>
            <a:r>
              <a:rPr lang="en-US" sz="2000" dirty="0" err="1">
                <a:sym typeface="Symbol" charset="2"/>
              </a:rPr>
              <a:t>s</a:t>
            </a:r>
            <a:endParaRPr lang="en-US" sz="2000" dirty="0">
              <a:sym typeface="Symbol" charset="2"/>
            </a:endParaRPr>
          </a:p>
          <a:p>
            <a:pPr eaLnBrk="1" hangingPunct="1"/>
            <a:r>
              <a:rPr lang="en-US" sz="2400" dirty="0">
                <a:sym typeface="Symbol" charset="2"/>
              </a:rPr>
              <a:t>first-visit MC</a:t>
            </a:r>
          </a:p>
          <a:p>
            <a:pPr lvl="1" eaLnBrk="1" hangingPunct="1"/>
            <a:r>
              <a:rPr lang="en-US" sz="2000" dirty="0">
                <a:sym typeface="Symbol" charset="2"/>
              </a:rPr>
              <a:t>average returns following the first visit to state </a:t>
            </a:r>
            <a:r>
              <a:rPr lang="en-US" sz="2000" dirty="0" err="1">
                <a:sym typeface="Symbol" charset="2"/>
              </a:rPr>
              <a:t>s</a:t>
            </a:r>
            <a:endParaRPr lang="en-US" sz="2000" dirty="0">
              <a:sym typeface="Symbol" charset="2"/>
            </a:endParaRPr>
          </a:p>
          <a:p>
            <a:pPr lvl="1" eaLnBrk="1" hangingPunct="1"/>
            <a:endParaRPr lang="en-US" dirty="0">
              <a:sym typeface="Symbol" charset="2"/>
            </a:endParaRPr>
          </a:p>
        </p:txBody>
      </p:sp>
      <p:sp>
        <p:nvSpPr>
          <p:cNvPr id="65541" name="Oval 5"/>
          <p:cNvSpPr>
            <a:spLocks noChangeArrowheads="1"/>
          </p:cNvSpPr>
          <p:nvPr/>
        </p:nvSpPr>
        <p:spPr bwMode="auto">
          <a:xfrm>
            <a:off x="796925" y="3930650"/>
            <a:ext cx="152400" cy="152400"/>
          </a:xfrm>
          <a:prstGeom prst="ellipse">
            <a:avLst/>
          </a:prstGeom>
          <a:solidFill>
            <a:srgbClr val="FF6600"/>
          </a:solidFill>
          <a:ln w="9525">
            <a:solidFill>
              <a:srgbClr val="FF66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42" name="Oval 6"/>
          <p:cNvSpPr>
            <a:spLocks noChangeArrowheads="1"/>
          </p:cNvSpPr>
          <p:nvPr/>
        </p:nvSpPr>
        <p:spPr bwMode="auto">
          <a:xfrm>
            <a:off x="1185863" y="3951288"/>
            <a:ext cx="109537" cy="109537"/>
          </a:xfrm>
          <a:prstGeom prst="ellipse">
            <a:avLst/>
          </a:prstGeom>
          <a:solidFill>
            <a:srgbClr val="3366FF"/>
          </a:solidFill>
          <a:ln w="9525">
            <a:solidFill>
              <a:srgbClr val="3366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43" name="Oval 7"/>
          <p:cNvSpPr>
            <a:spLocks noChangeArrowheads="1"/>
          </p:cNvSpPr>
          <p:nvPr/>
        </p:nvSpPr>
        <p:spPr bwMode="auto">
          <a:xfrm>
            <a:off x="1531938" y="3930650"/>
            <a:ext cx="152400" cy="152400"/>
          </a:xfrm>
          <a:prstGeom prst="ellipse">
            <a:avLst/>
          </a:prstGeom>
          <a:solidFill>
            <a:srgbClr val="FF6600"/>
          </a:solidFill>
          <a:ln w="9525">
            <a:solidFill>
              <a:srgbClr val="FF66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44" name="Oval 8"/>
          <p:cNvSpPr>
            <a:spLocks noChangeArrowheads="1"/>
          </p:cNvSpPr>
          <p:nvPr/>
        </p:nvSpPr>
        <p:spPr bwMode="auto">
          <a:xfrm>
            <a:off x="2268538" y="3930650"/>
            <a:ext cx="152400" cy="152400"/>
          </a:xfrm>
          <a:prstGeom prst="ellipse">
            <a:avLst/>
          </a:prstGeom>
          <a:solidFill>
            <a:srgbClr val="800000"/>
          </a:solidFill>
          <a:ln w="9525">
            <a:solidFill>
              <a:srgbClr val="80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45" name="Oval 9"/>
          <p:cNvSpPr>
            <a:spLocks noChangeArrowheads="1"/>
          </p:cNvSpPr>
          <p:nvPr/>
        </p:nvSpPr>
        <p:spPr bwMode="auto">
          <a:xfrm>
            <a:off x="1920875" y="3952875"/>
            <a:ext cx="109538" cy="109538"/>
          </a:xfrm>
          <a:prstGeom prst="ellipse">
            <a:avLst/>
          </a:prstGeom>
          <a:solidFill>
            <a:srgbClr val="3366FF"/>
          </a:solidFill>
          <a:ln w="9525">
            <a:solidFill>
              <a:srgbClr val="3366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46" name="Oval 10"/>
          <p:cNvSpPr>
            <a:spLocks noChangeArrowheads="1"/>
          </p:cNvSpPr>
          <p:nvPr/>
        </p:nvSpPr>
        <p:spPr bwMode="auto">
          <a:xfrm>
            <a:off x="3003550" y="3930650"/>
            <a:ext cx="152400" cy="152400"/>
          </a:xfrm>
          <a:prstGeom prst="ellipse">
            <a:avLst/>
          </a:prstGeom>
          <a:solidFill>
            <a:srgbClr val="FF6600"/>
          </a:solidFill>
          <a:ln w="9525">
            <a:solidFill>
              <a:srgbClr val="FF66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47" name="Oval 11"/>
          <p:cNvSpPr>
            <a:spLocks noChangeArrowheads="1"/>
          </p:cNvSpPr>
          <p:nvPr/>
        </p:nvSpPr>
        <p:spPr bwMode="auto">
          <a:xfrm>
            <a:off x="2657475" y="3952875"/>
            <a:ext cx="109538" cy="109538"/>
          </a:xfrm>
          <a:prstGeom prst="ellipse">
            <a:avLst/>
          </a:prstGeom>
          <a:solidFill>
            <a:srgbClr val="3366FF"/>
          </a:solidFill>
          <a:ln w="9525">
            <a:solidFill>
              <a:srgbClr val="3366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48" name="Oval 12"/>
          <p:cNvSpPr>
            <a:spLocks noChangeArrowheads="1"/>
          </p:cNvSpPr>
          <p:nvPr/>
        </p:nvSpPr>
        <p:spPr bwMode="auto">
          <a:xfrm>
            <a:off x="3740150" y="3930650"/>
            <a:ext cx="152400" cy="152400"/>
          </a:xfrm>
          <a:prstGeom prst="ellipse">
            <a:avLst/>
          </a:prstGeom>
          <a:solidFill>
            <a:srgbClr val="800000"/>
          </a:solidFill>
          <a:ln w="9525">
            <a:solidFill>
              <a:srgbClr val="800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49" name="Oval 13"/>
          <p:cNvSpPr>
            <a:spLocks noChangeArrowheads="1"/>
          </p:cNvSpPr>
          <p:nvPr/>
        </p:nvSpPr>
        <p:spPr bwMode="auto">
          <a:xfrm>
            <a:off x="3392488" y="3952875"/>
            <a:ext cx="109537" cy="109538"/>
          </a:xfrm>
          <a:prstGeom prst="ellipse">
            <a:avLst/>
          </a:prstGeom>
          <a:solidFill>
            <a:srgbClr val="3366FF"/>
          </a:solidFill>
          <a:ln w="9525">
            <a:solidFill>
              <a:srgbClr val="3366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50" name="Oval 14"/>
          <p:cNvSpPr>
            <a:spLocks noChangeArrowheads="1"/>
          </p:cNvSpPr>
          <p:nvPr/>
        </p:nvSpPr>
        <p:spPr bwMode="auto">
          <a:xfrm>
            <a:off x="4475163" y="3930650"/>
            <a:ext cx="152400" cy="152400"/>
          </a:xfrm>
          <a:prstGeom prst="ellipse">
            <a:avLst/>
          </a:prstGeom>
          <a:solidFill>
            <a:srgbClr val="FF6600"/>
          </a:solidFill>
          <a:ln w="9525">
            <a:solidFill>
              <a:srgbClr val="FF66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51" name="Oval 15"/>
          <p:cNvSpPr>
            <a:spLocks noChangeArrowheads="1"/>
          </p:cNvSpPr>
          <p:nvPr/>
        </p:nvSpPr>
        <p:spPr bwMode="auto">
          <a:xfrm>
            <a:off x="4129088" y="3952875"/>
            <a:ext cx="109537" cy="109538"/>
          </a:xfrm>
          <a:prstGeom prst="ellipse">
            <a:avLst/>
          </a:prstGeom>
          <a:solidFill>
            <a:srgbClr val="3366FF"/>
          </a:solidFill>
          <a:ln w="9525">
            <a:solidFill>
              <a:srgbClr val="3366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52" name="Oval 16"/>
          <p:cNvSpPr>
            <a:spLocks noChangeArrowheads="1"/>
          </p:cNvSpPr>
          <p:nvPr/>
        </p:nvSpPr>
        <p:spPr bwMode="auto">
          <a:xfrm>
            <a:off x="5211763" y="3930650"/>
            <a:ext cx="152400" cy="152400"/>
          </a:xfrm>
          <a:prstGeom prst="ellipse">
            <a:avLst/>
          </a:prstGeom>
          <a:solidFill>
            <a:srgbClr val="FF6600"/>
          </a:solidFill>
          <a:ln w="9525">
            <a:solidFill>
              <a:srgbClr val="FF66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53" name="Oval 17"/>
          <p:cNvSpPr>
            <a:spLocks noChangeArrowheads="1"/>
          </p:cNvSpPr>
          <p:nvPr/>
        </p:nvSpPr>
        <p:spPr bwMode="auto">
          <a:xfrm>
            <a:off x="4864100" y="3952875"/>
            <a:ext cx="109538" cy="109538"/>
          </a:xfrm>
          <a:prstGeom prst="ellipse">
            <a:avLst/>
          </a:prstGeom>
          <a:solidFill>
            <a:srgbClr val="3366FF"/>
          </a:solidFill>
          <a:ln w="9525">
            <a:solidFill>
              <a:srgbClr val="3366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54" name="Text Box 20"/>
          <p:cNvSpPr txBox="1">
            <a:spLocks noChangeArrowheads="1"/>
          </p:cNvSpPr>
          <p:nvPr/>
        </p:nvSpPr>
        <p:spPr bwMode="auto">
          <a:xfrm>
            <a:off x="457200" y="3822700"/>
            <a:ext cx="3397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s</a:t>
            </a:r>
            <a:r>
              <a:rPr lang="en-US" baseline="-25000">
                <a:latin typeface="Trebuchet MS" charset="0"/>
              </a:rPr>
              <a:t>0</a:t>
            </a:r>
          </a:p>
        </p:txBody>
      </p:sp>
      <p:sp>
        <p:nvSpPr>
          <p:cNvPr id="65555" name="Text Box 21"/>
          <p:cNvSpPr txBox="1">
            <a:spLocks noChangeArrowheads="1"/>
          </p:cNvSpPr>
          <p:nvPr/>
        </p:nvSpPr>
        <p:spPr bwMode="auto">
          <a:xfrm>
            <a:off x="2225675" y="3594100"/>
            <a:ext cx="2667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s</a:t>
            </a:r>
            <a:endParaRPr lang="en-US" baseline="-25000">
              <a:latin typeface="Trebuchet MS" charset="0"/>
            </a:endParaRPr>
          </a:p>
        </p:txBody>
      </p:sp>
      <p:sp>
        <p:nvSpPr>
          <p:cNvPr id="65556" name="Text Box 22"/>
          <p:cNvSpPr txBox="1">
            <a:spLocks noChangeArrowheads="1"/>
          </p:cNvSpPr>
          <p:nvPr/>
        </p:nvSpPr>
        <p:spPr bwMode="auto">
          <a:xfrm>
            <a:off x="3692525" y="3594100"/>
            <a:ext cx="266700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s</a:t>
            </a:r>
            <a:endParaRPr lang="en-US" baseline="-25000">
              <a:latin typeface="Trebuchet MS" charset="0"/>
            </a:endParaRPr>
          </a:p>
        </p:txBody>
      </p:sp>
      <p:sp>
        <p:nvSpPr>
          <p:cNvPr id="65557" name="Oval 23"/>
          <p:cNvSpPr>
            <a:spLocks noChangeArrowheads="1"/>
          </p:cNvSpPr>
          <p:nvPr/>
        </p:nvSpPr>
        <p:spPr bwMode="auto">
          <a:xfrm>
            <a:off x="5946775" y="3930650"/>
            <a:ext cx="152400" cy="152400"/>
          </a:xfrm>
          <a:prstGeom prst="ellipse">
            <a:avLst/>
          </a:prstGeom>
          <a:solidFill>
            <a:srgbClr val="FF6600"/>
          </a:solidFill>
          <a:ln w="9525">
            <a:solidFill>
              <a:srgbClr val="FF66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58" name="Oval 24"/>
          <p:cNvSpPr>
            <a:spLocks noChangeArrowheads="1"/>
          </p:cNvSpPr>
          <p:nvPr/>
        </p:nvSpPr>
        <p:spPr bwMode="auto">
          <a:xfrm>
            <a:off x="5600700" y="3952875"/>
            <a:ext cx="109538" cy="109538"/>
          </a:xfrm>
          <a:prstGeom prst="ellipse">
            <a:avLst/>
          </a:prstGeom>
          <a:solidFill>
            <a:srgbClr val="3366FF"/>
          </a:solidFill>
          <a:ln w="9525">
            <a:solidFill>
              <a:srgbClr val="3366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59" name="Oval 26"/>
          <p:cNvSpPr>
            <a:spLocks noChangeArrowheads="1"/>
          </p:cNvSpPr>
          <p:nvPr/>
        </p:nvSpPr>
        <p:spPr bwMode="auto">
          <a:xfrm>
            <a:off x="6335713" y="3952875"/>
            <a:ext cx="109537" cy="109538"/>
          </a:xfrm>
          <a:prstGeom prst="ellipse">
            <a:avLst/>
          </a:prstGeom>
          <a:solidFill>
            <a:srgbClr val="3366FF"/>
          </a:solidFill>
          <a:ln w="9525">
            <a:solidFill>
              <a:srgbClr val="3366FF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560" name="Text Box 27"/>
          <p:cNvSpPr txBox="1">
            <a:spLocks noChangeArrowheads="1"/>
          </p:cNvSpPr>
          <p:nvPr/>
        </p:nvSpPr>
        <p:spPr bwMode="auto">
          <a:xfrm>
            <a:off x="2609850" y="4006850"/>
            <a:ext cx="3968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+1</a:t>
            </a:r>
            <a:endParaRPr lang="en-US" baseline="-25000">
              <a:latin typeface="Trebuchet MS" charset="0"/>
            </a:endParaRPr>
          </a:p>
        </p:txBody>
      </p:sp>
      <p:sp>
        <p:nvSpPr>
          <p:cNvPr id="65561" name="Text Box 28"/>
          <p:cNvSpPr txBox="1">
            <a:spLocks noChangeArrowheads="1"/>
          </p:cNvSpPr>
          <p:nvPr/>
        </p:nvSpPr>
        <p:spPr bwMode="auto">
          <a:xfrm>
            <a:off x="3346450" y="4006850"/>
            <a:ext cx="365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-2</a:t>
            </a:r>
            <a:endParaRPr lang="en-US" baseline="-25000">
              <a:latin typeface="Trebuchet MS" charset="0"/>
            </a:endParaRPr>
          </a:p>
        </p:txBody>
      </p:sp>
      <p:sp>
        <p:nvSpPr>
          <p:cNvPr id="65562" name="Text Box 29"/>
          <p:cNvSpPr txBox="1">
            <a:spLocks noChangeArrowheads="1"/>
          </p:cNvSpPr>
          <p:nvPr/>
        </p:nvSpPr>
        <p:spPr bwMode="auto">
          <a:xfrm>
            <a:off x="4084638" y="4006850"/>
            <a:ext cx="290512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0</a:t>
            </a:r>
            <a:endParaRPr lang="en-US" baseline="-25000">
              <a:latin typeface="Trebuchet MS" charset="0"/>
            </a:endParaRPr>
          </a:p>
        </p:txBody>
      </p:sp>
      <p:sp>
        <p:nvSpPr>
          <p:cNvPr id="65563" name="Text Box 30"/>
          <p:cNvSpPr txBox="1">
            <a:spLocks noChangeArrowheads="1"/>
          </p:cNvSpPr>
          <p:nvPr/>
        </p:nvSpPr>
        <p:spPr bwMode="auto">
          <a:xfrm>
            <a:off x="4822825" y="4006850"/>
            <a:ext cx="3968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+1</a:t>
            </a:r>
            <a:endParaRPr lang="en-US" baseline="-25000">
              <a:latin typeface="Trebuchet MS" charset="0"/>
            </a:endParaRPr>
          </a:p>
        </p:txBody>
      </p:sp>
      <p:sp>
        <p:nvSpPr>
          <p:cNvPr id="65564" name="Text Box 31"/>
          <p:cNvSpPr txBox="1">
            <a:spLocks noChangeArrowheads="1"/>
          </p:cNvSpPr>
          <p:nvPr/>
        </p:nvSpPr>
        <p:spPr bwMode="auto">
          <a:xfrm>
            <a:off x="5561013" y="4006850"/>
            <a:ext cx="3651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-3</a:t>
            </a:r>
            <a:endParaRPr lang="en-US" baseline="-25000">
              <a:latin typeface="Trebuchet MS" charset="0"/>
            </a:endParaRPr>
          </a:p>
        </p:txBody>
      </p:sp>
      <p:sp>
        <p:nvSpPr>
          <p:cNvPr id="65565" name="Text Box 32"/>
          <p:cNvSpPr txBox="1">
            <a:spLocks noChangeArrowheads="1"/>
          </p:cNvSpPr>
          <p:nvPr/>
        </p:nvSpPr>
        <p:spPr bwMode="auto">
          <a:xfrm>
            <a:off x="6299200" y="4006850"/>
            <a:ext cx="39687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+5</a:t>
            </a:r>
            <a:endParaRPr lang="en-US" baseline="-25000">
              <a:latin typeface="Trebuchet MS" charset="0"/>
            </a:endParaRPr>
          </a:p>
        </p:txBody>
      </p:sp>
      <p:sp>
        <p:nvSpPr>
          <p:cNvPr id="65566" name="Text Box 33"/>
          <p:cNvSpPr txBox="1">
            <a:spLocks noChangeArrowheads="1"/>
          </p:cNvSpPr>
          <p:nvPr/>
        </p:nvSpPr>
        <p:spPr bwMode="auto">
          <a:xfrm>
            <a:off x="7258050" y="3854450"/>
            <a:ext cx="1050925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R</a:t>
            </a:r>
            <a:r>
              <a:rPr lang="en-US" baseline="-25000">
                <a:latin typeface="Trebuchet MS" charset="0"/>
              </a:rPr>
              <a:t>1</a:t>
            </a:r>
            <a:r>
              <a:rPr lang="en-US">
                <a:latin typeface="Trebuchet MS" charset="0"/>
              </a:rPr>
              <a:t>(s) = +2</a:t>
            </a:r>
            <a:endParaRPr lang="en-US" baseline="-25000">
              <a:latin typeface="Trebuchet MS" charset="0"/>
            </a:endParaRPr>
          </a:p>
        </p:txBody>
      </p:sp>
      <p:sp>
        <p:nvSpPr>
          <p:cNvPr id="65567" name="Rectangle 141"/>
          <p:cNvSpPr>
            <a:spLocks noChangeArrowheads="1"/>
          </p:cNvSpPr>
          <p:nvPr/>
        </p:nvSpPr>
        <p:spPr bwMode="auto">
          <a:xfrm>
            <a:off x="6686550" y="3924300"/>
            <a:ext cx="152400" cy="152400"/>
          </a:xfrm>
          <a:prstGeom prst="rect">
            <a:avLst/>
          </a:prstGeom>
          <a:solidFill>
            <a:srgbClr val="808080"/>
          </a:solidFill>
          <a:ln w="9525">
            <a:solidFill>
              <a:srgbClr val="80808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147"/>
          <p:cNvGrpSpPr>
            <a:grpSpLocks/>
          </p:cNvGrpSpPr>
          <p:nvPr/>
        </p:nvGrpSpPr>
        <p:grpSpPr bwMode="auto">
          <a:xfrm>
            <a:off x="457200" y="4324350"/>
            <a:ext cx="8029575" cy="2273300"/>
            <a:chOff x="288" y="2724"/>
            <a:chExt cx="5058" cy="1432"/>
          </a:xfrm>
        </p:grpSpPr>
        <p:sp>
          <p:nvSpPr>
            <p:cNvPr id="65569" name="Line 34"/>
            <p:cNvSpPr>
              <a:spLocks noChangeShapeType="1"/>
            </p:cNvSpPr>
            <p:nvPr/>
          </p:nvSpPr>
          <p:spPr bwMode="auto">
            <a:xfrm>
              <a:off x="550" y="2840"/>
              <a:ext cx="36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0" name="Oval 35"/>
            <p:cNvSpPr>
              <a:spLocks noChangeArrowheads="1"/>
            </p:cNvSpPr>
            <p:nvPr/>
          </p:nvSpPr>
          <p:spPr bwMode="auto">
            <a:xfrm>
              <a:off x="502" y="279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1" name="Oval 36"/>
            <p:cNvSpPr>
              <a:spLocks noChangeArrowheads="1"/>
            </p:cNvSpPr>
            <p:nvPr/>
          </p:nvSpPr>
          <p:spPr bwMode="auto">
            <a:xfrm>
              <a:off x="747" y="2805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2" name="Oval 37"/>
            <p:cNvSpPr>
              <a:spLocks noChangeArrowheads="1"/>
            </p:cNvSpPr>
            <p:nvPr/>
          </p:nvSpPr>
          <p:spPr bwMode="auto">
            <a:xfrm>
              <a:off x="965" y="279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3" name="Oval 38"/>
            <p:cNvSpPr>
              <a:spLocks noChangeArrowheads="1"/>
            </p:cNvSpPr>
            <p:nvPr/>
          </p:nvSpPr>
          <p:spPr bwMode="auto">
            <a:xfrm>
              <a:off x="1429" y="279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4" name="Oval 39"/>
            <p:cNvSpPr>
              <a:spLocks noChangeArrowheads="1"/>
            </p:cNvSpPr>
            <p:nvPr/>
          </p:nvSpPr>
          <p:spPr bwMode="auto">
            <a:xfrm>
              <a:off x="1210" y="2806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5" name="Oval 40"/>
            <p:cNvSpPr>
              <a:spLocks noChangeArrowheads="1"/>
            </p:cNvSpPr>
            <p:nvPr/>
          </p:nvSpPr>
          <p:spPr bwMode="auto">
            <a:xfrm>
              <a:off x="1892" y="279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6" name="Oval 41"/>
            <p:cNvSpPr>
              <a:spLocks noChangeArrowheads="1"/>
            </p:cNvSpPr>
            <p:nvPr/>
          </p:nvSpPr>
          <p:spPr bwMode="auto">
            <a:xfrm>
              <a:off x="1674" y="2806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7" name="Oval 42"/>
            <p:cNvSpPr>
              <a:spLocks noChangeArrowheads="1"/>
            </p:cNvSpPr>
            <p:nvPr/>
          </p:nvSpPr>
          <p:spPr bwMode="auto">
            <a:xfrm>
              <a:off x="2356" y="279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8" name="Oval 43"/>
            <p:cNvSpPr>
              <a:spLocks noChangeArrowheads="1"/>
            </p:cNvSpPr>
            <p:nvPr/>
          </p:nvSpPr>
          <p:spPr bwMode="auto">
            <a:xfrm>
              <a:off x="2137" y="2806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79" name="Oval 44"/>
            <p:cNvSpPr>
              <a:spLocks noChangeArrowheads="1"/>
            </p:cNvSpPr>
            <p:nvPr/>
          </p:nvSpPr>
          <p:spPr bwMode="auto">
            <a:xfrm>
              <a:off x="2819" y="279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80" name="Oval 45"/>
            <p:cNvSpPr>
              <a:spLocks noChangeArrowheads="1"/>
            </p:cNvSpPr>
            <p:nvPr/>
          </p:nvSpPr>
          <p:spPr bwMode="auto">
            <a:xfrm>
              <a:off x="2601" y="2806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81" name="Oval 46"/>
            <p:cNvSpPr>
              <a:spLocks noChangeArrowheads="1"/>
            </p:cNvSpPr>
            <p:nvPr/>
          </p:nvSpPr>
          <p:spPr bwMode="auto">
            <a:xfrm>
              <a:off x="3283" y="279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82" name="Oval 47"/>
            <p:cNvSpPr>
              <a:spLocks noChangeArrowheads="1"/>
            </p:cNvSpPr>
            <p:nvPr/>
          </p:nvSpPr>
          <p:spPr bwMode="auto">
            <a:xfrm>
              <a:off x="3064" y="2806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83" name="Text Box 48"/>
            <p:cNvSpPr txBox="1">
              <a:spLocks noChangeArrowheads="1"/>
            </p:cNvSpPr>
            <p:nvPr/>
          </p:nvSpPr>
          <p:spPr bwMode="auto">
            <a:xfrm>
              <a:off x="288" y="2724"/>
              <a:ext cx="214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Trebuchet MS" charset="0"/>
                </a:rPr>
                <a:t>s</a:t>
              </a:r>
              <a:r>
                <a:rPr lang="en-US" baseline="-25000">
                  <a:latin typeface="Trebuchet MS" charset="0"/>
                </a:rPr>
                <a:t>0</a:t>
              </a:r>
            </a:p>
          </p:txBody>
        </p:sp>
        <p:sp>
          <p:nvSpPr>
            <p:cNvPr id="65584" name="Oval 51"/>
            <p:cNvSpPr>
              <a:spLocks noChangeArrowheads="1"/>
            </p:cNvSpPr>
            <p:nvPr/>
          </p:nvSpPr>
          <p:spPr bwMode="auto">
            <a:xfrm>
              <a:off x="3746" y="279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85" name="Oval 52"/>
            <p:cNvSpPr>
              <a:spLocks noChangeArrowheads="1"/>
            </p:cNvSpPr>
            <p:nvPr/>
          </p:nvSpPr>
          <p:spPr bwMode="auto">
            <a:xfrm>
              <a:off x="3528" y="2806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86" name="Oval 54"/>
            <p:cNvSpPr>
              <a:spLocks noChangeArrowheads="1"/>
            </p:cNvSpPr>
            <p:nvPr/>
          </p:nvSpPr>
          <p:spPr bwMode="auto">
            <a:xfrm>
              <a:off x="3991" y="2806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87" name="Line 61"/>
            <p:cNvSpPr>
              <a:spLocks noChangeShapeType="1"/>
            </p:cNvSpPr>
            <p:nvPr/>
          </p:nvSpPr>
          <p:spPr bwMode="auto">
            <a:xfrm>
              <a:off x="550" y="3052"/>
              <a:ext cx="36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88" name="Oval 62"/>
            <p:cNvSpPr>
              <a:spLocks noChangeArrowheads="1"/>
            </p:cNvSpPr>
            <p:nvPr/>
          </p:nvSpPr>
          <p:spPr bwMode="auto">
            <a:xfrm>
              <a:off x="502" y="3004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89" name="Oval 63"/>
            <p:cNvSpPr>
              <a:spLocks noChangeArrowheads="1"/>
            </p:cNvSpPr>
            <p:nvPr/>
          </p:nvSpPr>
          <p:spPr bwMode="auto">
            <a:xfrm>
              <a:off x="747" y="3017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0" name="Oval 64"/>
            <p:cNvSpPr>
              <a:spLocks noChangeArrowheads="1"/>
            </p:cNvSpPr>
            <p:nvPr/>
          </p:nvSpPr>
          <p:spPr bwMode="auto">
            <a:xfrm>
              <a:off x="965" y="3004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1" name="Oval 65"/>
            <p:cNvSpPr>
              <a:spLocks noChangeArrowheads="1"/>
            </p:cNvSpPr>
            <p:nvPr/>
          </p:nvSpPr>
          <p:spPr bwMode="auto">
            <a:xfrm>
              <a:off x="1429" y="3004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2" name="Oval 66"/>
            <p:cNvSpPr>
              <a:spLocks noChangeArrowheads="1"/>
            </p:cNvSpPr>
            <p:nvPr/>
          </p:nvSpPr>
          <p:spPr bwMode="auto">
            <a:xfrm>
              <a:off x="1210" y="3018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3" name="Oval 67"/>
            <p:cNvSpPr>
              <a:spLocks noChangeArrowheads="1"/>
            </p:cNvSpPr>
            <p:nvPr/>
          </p:nvSpPr>
          <p:spPr bwMode="auto">
            <a:xfrm>
              <a:off x="1892" y="3004"/>
              <a:ext cx="96" cy="96"/>
            </a:xfrm>
            <a:prstGeom prst="ellipse">
              <a:avLst/>
            </a:prstGeom>
            <a:solidFill>
              <a:srgbClr val="800000"/>
            </a:solidFill>
            <a:ln w="9525">
              <a:solidFill>
                <a:srgbClr val="8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4" name="Oval 68"/>
            <p:cNvSpPr>
              <a:spLocks noChangeArrowheads="1"/>
            </p:cNvSpPr>
            <p:nvPr/>
          </p:nvSpPr>
          <p:spPr bwMode="auto">
            <a:xfrm>
              <a:off x="1674" y="3018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5" name="Oval 69"/>
            <p:cNvSpPr>
              <a:spLocks noChangeArrowheads="1"/>
            </p:cNvSpPr>
            <p:nvPr/>
          </p:nvSpPr>
          <p:spPr bwMode="auto">
            <a:xfrm>
              <a:off x="2356" y="3004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6" name="Oval 70"/>
            <p:cNvSpPr>
              <a:spLocks noChangeArrowheads="1"/>
            </p:cNvSpPr>
            <p:nvPr/>
          </p:nvSpPr>
          <p:spPr bwMode="auto">
            <a:xfrm>
              <a:off x="2137" y="3018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7" name="Oval 71"/>
            <p:cNvSpPr>
              <a:spLocks noChangeArrowheads="1"/>
            </p:cNvSpPr>
            <p:nvPr/>
          </p:nvSpPr>
          <p:spPr bwMode="auto">
            <a:xfrm>
              <a:off x="2819" y="3004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8" name="Oval 72"/>
            <p:cNvSpPr>
              <a:spLocks noChangeArrowheads="1"/>
            </p:cNvSpPr>
            <p:nvPr/>
          </p:nvSpPr>
          <p:spPr bwMode="auto">
            <a:xfrm>
              <a:off x="2601" y="3018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99" name="Oval 73"/>
            <p:cNvSpPr>
              <a:spLocks noChangeArrowheads="1"/>
            </p:cNvSpPr>
            <p:nvPr/>
          </p:nvSpPr>
          <p:spPr bwMode="auto">
            <a:xfrm>
              <a:off x="3283" y="3004"/>
              <a:ext cx="96" cy="96"/>
            </a:xfrm>
            <a:prstGeom prst="ellipse">
              <a:avLst/>
            </a:prstGeom>
            <a:solidFill>
              <a:srgbClr val="800000"/>
            </a:solidFill>
            <a:ln w="9525">
              <a:solidFill>
                <a:srgbClr val="8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00" name="Oval 74"/>
            <p:cNvSpPr>
              <a:spLocks noChangeArrowheads="1"/>
            </p:cNvSpPr>
            <p:nvPr/>
          </p:nvSpPr>
          <p:spPr bwMode="auto">
            <a:xfrm>
              <a:off x="3064" y="3018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01" name="Text Box 75"/>
            <p:cNvSpPr txBox="1">
              <a:spLocks noChangeArrowheads="1"/>
            </p:cNvSpPr>
            <p:nvPr/>
          </p:nvSpPr>
          <p:spPr bwMode="auto">
            <a:xfrm>
              <a:off x="288" y="2936"/>
              <a:ext cx="214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Trebuchet MS" charset="0"/>
                </a:rPr>
                <a:t>s</a:t>
              </a:r>
              <a:r>
                <a:rPr lang="en-US" baseline="-25000">
                  <a:latin typeface="Trebuchet MS" charset="0"/>
                </a:rPr>
                <a:t>0</a:t>
              </a:r>
            </a:p>
          </p:txBody>
        </p:sp>
        <p:sp>
          <p:nvSpPr>
            <p:cNvPr id="65602" name="Oval 76"/>
            <p:cNvSpPr>
              <a:spLocks noChangeArrowheads="1"/>
            </p:cNvSpPr>
            <p:nvPr/>
          </p:nvSpPr>
          <p:spPr bwMode="auto">
            <a:xfrm>
              <a:off x="3746" y="3004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03" name="Oval 77"/>
            <p:cNvSpPr>
              <a:spLocks noChangeArrowheads="1"/>
            </p:cNvSpPr>
            <p:nvPr/>
          </p:nvSpPr>
          <p:spPr bwMode="auto">
            <a:xfrm>
              <a:off x="3528" y="3018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04" name="Oval 79"/>
            <p:cNvSpPr>
              <a:spLocks noChangeArrowheads="1"/>
            </p:cNvSpPr>
            <p:nvPr/>
          </p:nvSpPr>
          <p:spPr bwMode="auto">
            <a:xfrm>
              <a:off x="3991" y="3018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05" name="Line 80"/>
            <p:cNvSpPr>
              <a:spLocks noChangeShapeType="1"/>
            </p:cNvSpPr>
            <p:nvPr/>
          </p:nvSpPr>
          <p:spPr bwMode="auto">
            <a:xfrm>
              <a:off x="550" y="3264"/>
              <a:ext cx="36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06" name="Oval 81"/>
            <p:cNvSpPr>
              <a:spLocks noChangeArrowheads="1"/>
            </p:cNvSpPr>
            <p:nvPr/>
          </p:nvSpPr>
          <p:spPr bwMode="auto">
            <a:xfrm>
              <a:off x="502" y="321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07" name="Oval 82"/>
            <p:cNvSpPr>
              <a:spLocks noChangeArrowheads="1"/>
            </p:cNvSpPr>
            <p:nvPr/>
          </p:nvSpPr>
          <p:spPr bwMode="auto">
            <a:xfrm>
              <a:off x="747" y="3229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08" name="Oval 83"/>
            <p:cNvSpPr>
              <a:spLocks noChangeArrowheads="1"/>
            </p:cNvSpPr>
            <p:nvPr/>
          </p:nvSpPr>
          <p:spPr bwMode="auto">
            <a:xfrm>
              <a:off x="965" y="3216"/>
              <a:ext cx="96" cy="96"/>
            </a:xfrm>
            <a:prstGeom prst="ellipse">
              <a:avLst/>
            </a:prstGeom>
            <a:solidFill>
              <a:srgbClr val="800000"/>
            </a:solidFill>
            <a:ln w="9525">
              <a:solidFill>
                <a:srgbClr val="8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09" name="Oval 84"/>
            <p:cNvSpPr>
              <a:spLocks noChangeArrowheads="1"/>
            </p:cNvSpPr>
            <p:nvPr/>
          </p:nvSpPr>
          <p:spPr bwMode="auto">
            <a:xfrm>
              <a:off x="1429" y="321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0" name="Oval 85"/>
            <p:cNvSpPr>
              <a:spLocks noChangeArrowheads="1"/>
            </p:cNvSpPr>
            <p:nvPr/>
          </p:nvSpPr>
          <p:spPr bwMode="auto">
            <a:xfrm>
              <a:off x="1210" y="323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1" name="Oval 86"/>
            <p:cNvSpPr>
              <a:spLocks noChangeArrowheads="1"/>
            </p:cNvSpPr>
            <p:nvPr/>
          </p:nvSpPr>
          <p:spPr bwMode="auto">
            <a:xfrm>
              <a:off x="1892" y="321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2" name="Oval 87"/>
            <p:cNvSpPr>
              <a:spLocks noChangeArrowheads="1"/>
            </p:cNvSpPr>
            <p:nvPr/>
          </p:nvSpPr>
          <p:spPr bwMode="auto">
            <a:xfrm>
              <a:off x="1674" y="323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3" name="Oval 88"/>
            <p:cNvSpPr>
              <a:spLocks noChangeArrowheads="1"/>
            </p:cNvSpPr>
            <p:nvPr/>
          </p:nvSpPr>
          <p:spPr bwMode="auto">
            <a:xfrm>
              <a:off x="2356" y="321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4" name="Oval 89"/>
            <p:cNvSpPr>
              <a:spLocks noChangeArrowheads="1"/>
            </p:cNvSpPr>
            <p:nvPr/>
          </p:nvSpPr>
          <p:spPr bwMode="auto">
            <a:xfrm>
              <a:off x="2137" y="323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5" name="Oval 90"/>
            <p:cNvSpPr>
              <a:spLocks noChangeArrowheads="1"/>
            </p:cNvSpPr>
            <p:nvPr/>
          </p:nvSpPr>
          <p:spPr bwMode="auto">
            <a:xfrm>
              <a:off x="2819" y="321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6" name="Oval 91"/>
            <p:cNvSpPr>
              <a:spLocks noChangeArrowheads="1"/>
            </p:cNvSpPr>
            <p:nvPr/>
          </p:nvSpPr>
          <p:spPr bwMode="auto">
            <a:xfrm>
              <a:off x="2601" y="323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7" name="Oval 92"/>
            <p:cNvSpPr>
              <a:spLocks noChangeArrowheads="1"/>
            </p:cNvSpPr>
            <p:nvPr/>
          </p:nvSpPr>
          <p:spPr bwMode="auto">
            <a:xfrm>
              <a:off x="3283" y="321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8" name="Oval 93"/>
            <p:cNvSpPr>
              <a:spLocks noChangeArrowheads="1"/>
            </p:cNvSpPr>
            <p:nvPr/>
          </p:nvSpPr>
          <p:spPr bwMode="auto">
            <a:xfrm>
              <a:off x="3064" y="323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19" name="Text Box 94"/>
            <p:cNvSpPr txBox="1">
              <a:spLocks noChangeArrowheads="1"/>
            </p:cNvSpPr>
            <p:nvPr/>
          </p:nvSpPr>
          <p:spPr bwMode="auto">
            <a:xfrm>
              <a:off x="288" y="3148"/>
              <a:ext cx="214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Trebuchet MS" charset="0"/>
                </a:rPr>
                <a:t>s</a:t>
              </a:r>
              <a:r>
                <a:rPr lang="en-US" baseline="-25000">
                  <a:latin typeface="Trebuchet MS" charset="0"/>
                </a:rPr>
                <a:t>0</a:t>
              </a:r>
            </a:p>
          </p:txBody>
        </p:sp>
        <p:sp>
          <p:nvSpPr>
            <p:cNvPr id="65620" name="Oval 95"/>
            <p:cNvSpPr>
              <a:spLocks noChangeArrowheads="1"/>
            </p:cNvSpPr>
            <p:nvPr/>
          </p:nvSpPr>
          <p:spPr bwMode="auto">
            <a:xfrm>
              <a:off x="3746" y="321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21" name="Oval 96"/>
            <p:cNvSpPr>
              <a:spLocks noChangeArrowheads="1"/>
            </p:cNvSpPr>
            <p:nvPr/>
          </p:nvSpPr>
          <p:spPr bwMode="auto">
            <a:xfrm>
              <a:off x="3528" y="323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22" name="Oval 98"/>
            <p:cNvSpPr>
              <a:spLocks noChangeArrowheads="1"/>
            </p:cNvSpPr>
            <p:nvPr/>
          </p:nvSpPr>
          <p:spPr bwMode="auto">
            <a:xfrm>
              <a:off x="3991" y="323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23" name="Line 99"/>
            <p:cNvSpPr>
              <a:spLocks noChangeShapeType="1"/>
            </p:cNvSpPr>
            <p:nvPr/>
          </p:nvSpPr>
          <p:spPr bwMode="auto">
            <a:xfrm>
              <a:off x="550" y="3476"/>
              <a:ext cx="36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24" name="Oval 100"/>
            <p:cNvSpPr>
              <a:spLocks noChangeArrowheads="1"/>
            </p:cNvSpPr>
            <p:nvPr/>
          </p:nvSpPr>
          <p:spPr bwMode="auto">
            <a:xfrm>
              <a:off x="502" y="3428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25" name="Oval 101"/>
            <p:cNvSpPr>
              <a:spLocks noChangeArrowheads="1"/>
            </p:cNvSpPr>
            <p:nvPr/>
          </p:nvSpPr>
          <p:spPr bwMode="auto">
            <a:xfrm>
              <a:off x="747" y="3441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26" name="Oval 102"/>
            <p:cNvSpPr>
              <a:spLocks noChangeArrowheads="1"/>
            </p:cNvSpPr>
            <p:nvPr/>
          </p:nvSpPr>
          <p:spPr bwMode="auto">
            <a:xfrm>
              <a:off x="965" y="3428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27" name="Oval 103"/>
            <p:cNvSpPr>
              <a:spLocks noChangeArrowheads="1"/>
            </p:cNvSpPr>
            <p:nvPr/>
          </p:nvSpPr>
          <p:spPr bwMode="auto">
            <a:xfrm>
              <a:off x="1429" y="3428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28" name="Oval 104"/>
            <p:cNvSpPr>
              <a:spLocks noChangeArrowheads="1"/>
            </p:cNvSpPr>
            <p:nvPr/>
          </p:nvSpPr>
          <p:spPr bwMode="auto">
            <a:xfrm>
              <a:off x="1210" y="3442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29" name="Oval 105"/>
            <p:cNvSpPr>
              <a:spLocks noChangeArrowheads="1"/>
            </p:cNvSpPr>
            <p:nvPr/>
          </p:nvSpPr>
          <p:spPr bwMode="auto">
            <a:xfrm>
              <a:off x="1892" y="3428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30" name="Oval 106"/>
            <p:cNvSpPr>
              <a:spLocks noChangeArrowheads="1"/>
            </p:cNvSpPr>
            <p:nvPr/>
          </p:nvSpPr>
          <p:spPr bwMode="auto">
            <a:xfrm>
              <a:off x="1674" y="3442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31" name="Oval 107"/>
            <p:cNvSpPr>
              <a:spLocks noChangeArrowheads="1"/>
            </p:cNvSpPr>
            <p:nvPr/>
          </p:nvSpPr>
          <p:spPr bwMode="auto">
            <a:xfrm>
              <a:off x="2356" y="3428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32" name="Oval 108"/>
            <p:cNvSpPr>
              <a:spLocks noChangeArrowheads="1"/>
            </p:cNvSpPr>
            <p:nvPr/>
          </p:nvSpPr>
          <p:spPr bwMode="auto">
            <a:xfrm>
              <a:off x="2137" y="3442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33" name="Oval 109"/>
            <p:cNvSpPr>
              <a:spLocks noChangeArrowheads="1"/>
            </p:cNvSpPr>
            <p:nvPr/>
          </p:nvSpPr>
          <p:spPr bwMode="auto">
            <a:xfrm>
              <a:off x="2819" y="3428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34" name="Oval 110"/>
            <p:cNvSpPr>
              <a:spLocks noChangeArrowheads="1"/>
            </p:cNvSpPr>
            <p:nvPr/>
          </p:nvSpPr>
          <p:spPr bwMode="auto">
            <a:xfrm>
              <a:off x="2601" y="3442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35" name="Oval 111"/>
            <p:cNvSpPr>
              <a:spLocks noChangeArrowheads="1"/>
            </p:cNvSpPr>
            <p:nvPr/>
          </p:nvSpPr>
          <p:spPr bwMode="auto">
            <a:xfrm>
              <a:off x="3283" y="3428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36" name="Oval 112"/>
            <p:cNvSpPr>
              <a:spLocks noChangeArrowheads="1"/>
            </p:cNvSpPr>
            <p:nvPr/>
          </p:nvSpPr>
          <p:spPr bwMode="auto">
            <a:xfrm>
              <a:off x="3064" y="3442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37" name="Text Box 113"/>
            <p:cNvSpPr txBox="1">
              <a:spLocks noChangeArrowheads="1"/>
            </p:cNvSpPr>
            <p:nvPr/>
          </p:nvSpPr>
          <p:spPr bwMode="auto">
            <a:xfrm>
              <a:off x="288" y="3360"/>
              <a:ext cx="214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Trebuchet MS" charset="0"/>
                </a:rPr>
                <a:t>s</a:t>
              </a:r>
              <a:r>
                <a:rPr lang="en-US" baseline="-25000">
                  <a:latin typeface="Trebuchet MS" charset="0"/>
                </a:rPr>
                <a:t>0</a:t>
              </a:r>
            </a:p>
          </p:txBody>
        </p:sp>
        <p:sp>
          <p:nvSpPr>
            <p:cNvPr id="65638" name="Oval 114"/>
            <p:cNvSpPr>
              <a:spLocks noChangeArrowheads="1"/>
            </p:cNvSpPr>
            <p:nvPr/>
          </p:nvSpPr>
          <p:spPr bwMode="auto">
            <a:xfrm>
              <a:off x="3746" y="3428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39" name="Oval 115"/>
            <p:cNvSpPr>
              <a:spLocks noChangeArrowheads="1"/>
            </p:cNvSpPr>
            <p:nvPr/>
          </p:nvSpPr>
          <p:spPr bwMode="auto">
            <a:xfrm>
              <a:off x="3528" y="3442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0" name="Oval 117"/>
            <p:cNvSpPr>
              <a:spLocks noChangeArrowheads="1"/>
            </p:cNvSpPr>
            <p:nvPr/>
          </p:nvSpPr>
          <p:spPr bwMode="auto">
            <a:xfrm>
              <a:off x="3991" y="3442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1" name="Line 118"/>
            <p:cNvSpPr>
              <a:spLocks noChangeShapeType="1"/>
            </p:cNvSpPr>
            <p:nvPr/>
          </p:nvSpPr>
          <p:spPr bwMode="auto">
            <a:xfrm>
              <a:off x="550" y="3688"/>
              <a:ext cx="369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2" name="Oval 119"/>
            <p:cNvSpPr>
              <a:spLocks noChangeArrowheads="1"/>
            </p:cNvSpPr>
            <p:nvPr/>
          </p:nvSpPr>
          <p:spPr bwMode="auto">
            <a:xfrm>
              <a:off x="502" y="3640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3" name="Oval 120"/>
            <p:cNvSpPr>
              <a:spLocks noChangeArrowheads="1"/>
            </p:cNvSpPr>
            <p:nvPr/>
          </p:nvSpPr>
          <p:spPr bwMode="auto">
            <a:xfrm>
              <a:off x="747" y="3653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4" name="Oval 121"/>
            <p:cNvSpPr>
              <a:spLocks noChangeArrowheads="1"/>
            </p:cNvSpPr>
            <p:nvPr/>
          </p:nvSpPr>
          <p:spPr bwMode="auto">
            <a:xfrm>
              <a:off x="965" y="3640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5" name="Oval 122"/>
            <p:cNvSpPr>
              <a:spLocks noChangeArrowheads="1"/>
            </p:cNvSpPr>
            <p:nvPr/>
          </p:nvSpPr>
          <p:spPr bwMode="auto">
            <a:xfrm>
              <a:off x="1429" y="3640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6" name="Oval 123"/>
            <p:cNvSpPr>
              <a:spLocks noChangeArrowheads="1"/>
            </p:cNvSpPr>
            <p:nvPr/>
          </p:nvSpPr>
          <p:spPr bwMode="auto">
            <a:xfrm>
              <a:off x="1210" y="3654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7" name="Oval 124"/>
            <p:cNvSpPr>
              <a:spLocks noChangeArrowheads="1"/>
            </p:cNvSpPr>
            <p:nvPr/>
          </p:nvSpPr>
          <p:spPr bwMode="auto">
            <a:xfrm>
              <a:off x="1892" y="3640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8" name="Oval 125"/>
            <p:cNvSpPr>
              <a:spLocks noChangeArrowheads="1"/>
            </p:cNvSpPr>
            <p:nvPr/>
          </p:nvSpPr>
          <p:spPr bwMode="auto">
            <a:xfrm>
              <a:off x="1674" y="3654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49" name="Oval 126"/>
            <p:cNvSpPr>
              <a:spLocks noChangeArrowheads="1"/>
            </p:cNvSpPr>
            <p:nvPr/>
          </p:nvSpPr>
          <p:spPr bwMode="auto">
            <a:xfrm>
              <a:off x="2356" y="3640"/>
              <a:ext cx="96" cy="96"/>
            </a:xfrm>
            <a:prstGeom prst="ellipse">
              <a:avLst/>
            </a:prstGeom>
            <a:solidFill>
              <a:srgbClr val="800000"/>
            </a:solidFill>
            <a:ln w="9525">
              <a:solidFill>
                <a:srgbClr val="8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50" name="Oval 127"/>
            <p:cNvSpPr>
              <a:spLocks noChangeArrowheads="1"/>
            </p:cNvSpPr>
            <p:nvPr/>
          </p:nvSpPr>
          <p:spPr bwMode="auto">
            <a:xfrm>
              <a:off x="2137" y="3654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51" name="Oval 128"/>
            <p:cNvSpPr>
              <a:spLocks noChangeArrowheads="1"/>
            </p:cNvSpPr>
            <p:nvPr/>
          </p:nvSpPr>
          <p:spPr bwMode="auto">
            <a:xfrm>
              <a:off x="2819" y="3640"/>
              <a:ext cx="96" cy="96"/>
            </a:xfrm>
            <a:prstGeom prst="ellipse">
              <a:avLst/>
            </a:prstGeom>
            <a:solidFill>
              <a:srgbClr val="800000"/>
            </a:solidFill>
            <a:ln w="9525">
              <a:solidFill>
                <a:srgbClr val="80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52" name="Oval 129"/>
            <p:cNvSpPr>
              <a:spLocks noChangeArrowheads="1"/>
            </p:cNvSpPr>
            <p:nvPr/>
          </p:nvSpPr>
          <p:spPr bwMode="auto">
            <a:xfrm>
              <a:off x="2601" y="3654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53" name="Oval 130"/>
            <p:cNvSpPr>
              <a:spLocks noChangeArrowheads="1"/>
            </p:cNvSpPr>
            <p:nvPr/>
          </p:nvSpPr>
          <p:spPr bwMode="auto">
            <a:xfrm>
              <a:off x="3283" y="3640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54" name="Oval 131"/>
            <p:cNvSpPr>
              <a:spLocks noChangeArrowheads="1"/>
            </p:cNvSpPr>
            <p:nvPr/>
          </p:nvSpPr>
          <p:spPr bwMode="auto">
            <a:xfrm>
              <a:off x="3064" y="3654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55" name="Text Box 132"/>
            <p:cNvSpPr txBox="1">
              <a:spLocks noChangeArrowheads="1"/>
            </p:cNvSpPr>
            <p:nvPr/>
          </p:nvSpPr>
          <p:spPr bwMode="auto">
            <a:xfrm>
              <a:off x="288" y="3572"/>
              <a:ext cx="214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Trebuchet MS" charset="0"/>
                </a:rPr>
                <a:t>s</a:t>
              </a:r>
              <a:r>
                <a:rPr lang="en-US" baseline="-25000">
                  <a:latin typeface="Trebuchet MS" charset="0"/>
                </a:rPr>
                <a:t>0</a:t>
              </a:r>
            </a:p>
          </p:txBody>
        </p:sp>
        <p:sp>
          <p:nvSpPr>
            <p:cNvPr id="65656" name="Oval 133"/>
            <p:cNvSpPr>
              <a:spLocks noChangeArrowheads="1"/>
            </p:cNvSpPr>
            <p:nvPr/>
          </p:nvSpPr>
          <p:spPr bwMode="auto">
            <a:xfrm>
              <a:off x="3746" y="3640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57" name="Oval 134"/>
            <p:cNvSpPr>
              <a:spLocks noChangeArrowheads="1"/>
            </p:cNvSpPr>
            <p:nvPr/>
          </p:nvSpPr>
          <p:spPr bwMode="auto">
            <a:xfrm>
              <a:off x="3528" y="3654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58" name="Oval 136"/>
            <p:cNvSpPr>
              <a:spLocks noChangeArrowheads="1"/>
            </p:cNvSpPr>
            <p:nvPr/>
          </p:nvSpPr>
          <p:spPr bwMode="auto">
            <a:xfrm>
              <a:off x="3991" y="3654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59" name="Text Box 137"/>
            <p:cNvSpPr txBox="1">
              <a:spLocks noChangeArrowheads="1"/>
            </p:cNvSpPr>
            <p:nvPr/>
          </p:nvSpPr>
          <p:spPr bwMode="auto">
            <a:xfrm>
              <a:off x="4572" y="2936"/>
              <a:ext cx="662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Trebuchet MS" charset="0"/>
                </a:rPr>
                <a:t>R</a:t>
              </a:r>
              <a:r>
                <a:rPr lang="en-US" baseline="-25000">
                  <a:latin typeface="Trebuchet MS" charset="0"/>
                </a:rPr>
                <a:t>2</a:t>
              </a:r>
              <a:r>
                <a:rPr lang="en-US">
                  <a:latin typeface="Trebuchet MS" charset="0"/>
                </a:rPr>
                <a:t>(s) = +1</a:t>
              </a:r>
              <a:endParaRPr lang="en-US" baseline="-25000">
                <a:latin typeface="Trebuchet MS" charset="0"/>
              </a:endParaRPr>
            </a:p>
          </p:txBody>
        </p:sp>
        <p:sp>
          <p:nvSpPr>
            <p:cNvPr id="65660" name="Text Box 138"/>
            <p:cNvSpPr txBox="1">
              <a:spLocks noChangeArrowheads="1"/>
            </p:cNvSpPr>
            <p:nvPr/>
          </p:nvSpPr>
          <p:spPr bwMode="auto">
            <a:xfrm>
              <a:off x="4572" y="3148"/>
              <a:ext cx="642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Trebuchet MS" charset="0"/>
                </a:rPr>
                <a:t>R</a:t>
              </a:r>
              <a:r>
                <a:rPr lang="en-US" baseline="-25000">
                  <a:latin typeface="Trebuchet MS" charset="0"/>
                </a:rPr>
                <a:t>3</a:t>
              </a:r>
              <a:r>
                <a:rPr lang="en-US">
                  <a:latin typeface="Trebuchet MS" charset="0"/>
                </a:rPr>
                <a:t>(s) = -5</a:t>
              </a:r>
              <a:endParaRPr lang="en-US" baseline="-25000">
                <a:latin typeface="Trebuchet MS" charset="0"/>
              </a:endParaRPr>
            </a:p>
          </p:txBody>
        </p:sp>
        <p:sp>
          <p:nvSpPr>
            <p:cNvPr id="65661" name="Text Box 139"/>
            <p:cNvSpPr txBox="1">
              <a:spLocks noChangeArrowheads="1"/>
            </p:cNvSpPr>
            <p:nvPr/>
          </p:nvSpPr>
          <p:spPr bwMode="auto">
            <a:xfrm>
              <a:off x="4572" y="3580"/>
              <a:ext cx="662" cy="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>
                  <a:latin typeface="Trebuchet MS" charset="0"/>
                </a:rPr>
                <a:t>R</a:t>
              </a:r>
              <a:r>
                <a:rPr lang="en-US" baseline="-25000">
                  <a:latin typeface="Trebuchet MS" charset="0"/>
                </a:rPr>
                <a:t>4</a:t>
              </a:r>
              <a:r>
                <a:rPr lang="en-US">
                  <a:latin typeface="Trebuchet MS" charset="0"/>
                </a:rPr>
                <a:t>(s) = +4</a:t>
              </a:r>
              <a:endParaRPr lang="en-US" baseline="-25000">
                <a:latin typeface="Trebuchet MS" charset="0"/>
              </a:endParaRPr>
            </a:p>
          </p:txBody>
        </p:sp>
        <p:sp>
          <p:nvSpPr>
            <p:cNvPr id="65662" name="Text Box 140"/>
            <p:cNvSpPr txBox="1">
              <a:spLocks noChangeArrowheads="1"/>
            </p:cNvSpPr>
            <p:nvPr/>
          </p:nvSpPr>
          <p:spPr bwMode="auto">
            <a:xfrm>
              <a:off x="3168" y="3906"/>
              <a:ext cx="2178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2000">
                  <a:latin typeface="Trebuchet MS" charset="0"/>
                </a:rPr>
                <a:t>V</a:t>
              </a:r>
              <a:r>
                <a:rPr lang="en-US" sz="2000" baseline="30000">
                  <a:latin typeface="Symbol" charset="2"/>
                  <a:sym typeface="Symbol" charset="2"/>
                </a:rPr>
                <a:t></a:t>
              </a:r>
              <a:r>
                <a:rPr lang="en-US" sz="2000">
                  <a:latin typeface="Trebuchet MS" charset="0"/>
                </a:rPr>
                <a:t>(s) ≈ (2 + 1 – 5 + 4)/4 = 0.5</a:t>
              </a:r>
              <a:endParaRPr lang="en-US" sz="2000" baseline="-25000">
                <a:latin typeface="Trebuchet MS" charset="0"/>
              </a:endParaRPr>
            </a:p>
          </p:txBody>
        </p:sp>
        <p:sp>
          <p:nvSpPr>
            <p:cNvPr id="65663" name="Rectangle 142"/>
            <p:cNvSpPr>
              <a:spLocks noChangeArrowheads="1"/>
            </p:cNvSpPr>
            <p:nvPr/>
          </p:nvSpPr>
          <p:spPr bwMode="auto">
            <a:xfrm>
              <a:off x="4212" y="2790"/>
              <a:ext cx="96" cy="96"/>
            </a:xfrm>
            <a:prstGeom prst="rect">
              <a:avLst/>
            </a:prstGeom>
            <a:solidFill>
              <a:srgbClr val="808080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64" name="Rectangle 143"/>
            <p:cNvSpPr>
              <a:spLocks noChangeArrowheads="1"/>
            </p:cNvSpPr>
            <p:nvPr/>
          </p:nvSpPr>
          <p:spPr bwMode="auto">
            <a:xfrm>
              <a:off x="4212" y="3006"/>
              <a:ext cx="96" cy="96"/>
            </a:xfrm>
            <a:prstGeom prst="rect">
              <a:avLst/>
            </a:prstGeom>
            <a:solidFill>
              <a:srgbClr val="808080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65" name="Rectangle 144"/>
            <p:cNvSpPr>
              <a:spLocks noChangeArrowheads="1"/>
            </p:cNvSpPr>
            <p:nvPr/>
          </p:nvSpPr>
          <p:spPr bwMode="auto">
            <a:xfrm>
              <a:off x="4212" y="3216"/>
              <a:ext cx="96" cy="96"/>
            </a:xfrm>
            <a:prstGeom prst="rect">
              <a:avLst/>
            </a:prstGeom>
            <a:solidFill>
              <a:srgbClr val="808080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66" name="Rectangle 145"/>
            <p:cNvSpPr>
              <a:spLocks noChangeArrowheads="1"/>
            </p:cNvSpPr>
            <p:nvPr/>
          </p:nvSpPr>
          <p:spPr bwMode="auto">
            <a:xfrm>
              <a:off x="4212" y="3432"/>
              <a:ext cx="96" cy="96"/>
            </a:xfrm>
            <a:prstGeom prst="rect">
              <a:avLst/>
            </a:prstGeom>
            <a:solidFill>
              <a:srgbClr val="808080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67" name="Rectangle 146"/>
            <p:cNvSpPr>
              <a:spLocks noChangeArrowheads="1"/>
            </p:cNvSpPr>
            <p:nvPr/>
          </p:nvSpPr>
          <p:spPr bwMode="auto">
            <a:xfrm>
              <a:off x="4212" y="3636"/>
              <a:ext cx="96" cy="96"/>
            </a:xfrm>
            <a:prstGeom prst="rect">
              <a:avLst/>
            </a:prstGeom>
            <a:solidFill>
              <a:srgbClr val="808080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93864ED-571A-3240-BD09-CCC3CE4C88F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1618"/>
    </mc:Choice>
    <mc:Fallback>
      <p:transition spd="slow" advTm="341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Monte Carlo control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V</a:t>
            </a:r>
            <a:r>
              <a:rPr lang="en-US" baseline="30000" dirty="0">
                <a:latin typeface="Symbol" charset="2"/>
                <a:sym typeface="Symbol" charset="2"/>
              </a:rPr>
              <a:t></a:t>
            </a:r>
            <a:r>
              <a:rPr lang="en-US" dirty="0"/>
              <a:t> not enough for policy improvement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need exact model of environment</a:t>
            </a:r>
          </a:p>
          <a:p>
            <a:pPr lvl="1" eaLnBrk="1" hangingPunct="1">
              <a:lnSpc>
                <a:spcPct val="90000"/>
              </a:lnSpc>
              <a:buNone/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estimate </a:t>
            </a:r>
            <a:r>
              <a:rPr lang="en-US" dirty="0" err="1"/>
              <a:t>Q</a:t>
            </a:r>
            <a:r>
              <a:rPr lang="en-US" baseline="30000" dirty="0" err="1">
                <a:latin typeface="Symbol" charset="2"/>
                <a:sym typeface="Symbol" charset="2"/>
              </a:rPr>
              <a:t></a:t>
            </a:r>
            <a:r>
              <a:rPr lang="en-US" dirty="0" err="1"/>
              <a:t>(s,a</a:t>
            </a:r>
            <a:r>
              <a:rPr lang="en-US" dirty="0"/>
              <a:t>)</a:t>
            </a:r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lvl="3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MC control</a:t>
            </a:r>
          </a:p>
          <a:p>
            <a:pPr eaLnBrk="1" hangingPunct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Update rule after each episode</a:t>
            </a:r>
          </a:p>
          <a:p>
            <a:pPr lvl="1" eaLnBrk="1" hangingPunct="1">
              <a:lnSpc>
                <a:spcPct val="90000"/>
              </a:lnSpc>
            </a:pPr>
            <a:endParaRPr lang="en-US" dirty="0"/>
          </a:p>
          <a:p>
            <a:pPr lvl="3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a problem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greedy policy won’t explore all actions</a:t>
            </a:r>
          </a:p>
        </p:txBody>
      </p:sp>
      <p:pic>
        <p:nvPicPr>
          <p:cNvPr id="67589" name="Picture 28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8"/>
          <a:srcRect/>
          <a:stretch>
            <a:fillRect/>
          </a:stretch>
        </p:blipFill>
        <p:spPr bwMode="auto">
          <a:xfrm>
            <a:off x="1471862" y="3179050"/>
            <a:ext cx="29718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90" name="Picture 36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9"/>
          <a:srcRect/>
          <a:stretch>
            <a:fillRect/>
          </a:stretch>
        </p:blipFill>
        <p:spPr bwMode="auto">
          <a:xfrm>
            <a:off x="1282700" y="4013460"/>
            <a:ext cx="5803900" cy="317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7591" name="Picture 39" descr="txp_fig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10"/>
          <a:srcRect/>
          <a:stretch>
            <a:fillRect/>
          </a:stretch>
        </p:blipFill>
        <p:spPr bwMode="auto">
          <a:xfrm>
            <a:off x="1336748" y="4985170"/>
            <a:ext cx="3416300" cy="26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73CBE95-38C8-2440-8FB1-38F33E481A15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7131"/>
    </mc:Choice>
    <mc:Fallback>
      <p:transition spd="slow" advTm="187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Maintaining exploration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marL="457200" indent="-457200" eaLnBrk="1" hangingPunct="1"/>
            <a:r>
              <a:rPr lang="en-US" dirty="0"/>
              <a:t>key ingredient of RL</a:t>
            </a:r>
          </a:p>
          <a:p>
            <a:pPr marL="1257300" lvl="2" indent="-457200" eaLnBrk="1" hangingPunct="1"/>
            <a:endParaRPr lang="en-US" sz="1800" dirty="0"/>
          </a:p>
          <a:p>
            <a:pPr marL="457200" indent="-457200" eaLnBrk="1" hangingPunct="1"/>
            <a:r>
              <a:rPr lang="en-US" dirty="0"/>
              <a:t>deterministic/greedy policy won’t explore all actions</a:t>
            </a:r>
          </a:p>
          <a:p>
            <a:pPr marL="838200" lvl="1" indent="-381000" eaLnBrk="1" hangingPunct="1"/>
            <a:r>
              <a:rPr lang="en-US" dirty="0"/>
              <a:t>don’t know anything about the environment at the beginning</a:t>
            </a:r>
          </a:p>
          <a:p>
            <a:pPr marL="838200" lvl="1" indent="-381000" eaLnBrk="1" hangingPunct="1"/>
            <a:r>
              <a:rPr lang="en-US" dirty="0"/>
              <a:t>need to try all actions to find the optimal one</a:t>
            </a:r>
          </a:p>
          <a:p>
            <a:pPr marL="1257300" lvl="2" indent="-457200" eaLnBrk="1" hangingPunct="1"/>
            <a:endParaRPr lang="en-US" sz="1800" dirty="0"/>
          </a:p>
          <a:p>
            <a:pPr marL="457200" indent="-457200" eaLnBrk="1" hangingPunct="1"/>
            <a:r>
              <a:rPr lang="en-US" dirty="0"/>
              <a:t>maintain exploration</a:t>
            </a:r>
          </a:p>
          <a:p>
            <a:pPr marL="838200" lvl="1" indent="-381000" eaLnBrk="1" hangingPunct="1"/>
            <a:r>
              <a:rPr lang="en-US" dirty="0"/>
              <a:t>use </a:t>
            </a:r>
            <a:r>
              <a:rPr lang="en-US" i="1" dirty="0"/>
              <a:t>soft</a:t>
            </a:r>
            <a:r>
              <a:rPr lang="en-US" dirty="0"/>
              <a:t> policies instead: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 err="1">
                <a:sym typeface="Symbol" charset="2"/>
              </a:rPr>
              <a:t>(s,a</a:t>
            </a:r>
            <a:r>
              <a:rPr lang="en-US" dirty="0">
                <a:sym typeface="Symbol" charset="2"/>
              </a:rPr>
              <a:t>)&gt;0 (for all </a:t>
            </a:r>
            <a:r>
              <a:rPr lang="en-US" dirty="0" err="1">
                <a:sym typeface="Symbol" charset="2"/>
              </a:rPr>
              <a:t>s,a</a:t>
            </a:r>
            <a:r>
              <a:rPr lang="en-US" dirty="0">
                <a:sym typeface="Symbol" charset="2"/>
              </a:rPr>
              <a:t>)</a:t>
            </a:r>
          </a:p>
          <a:p>
            <a:pPr marL="1714500" lvl="3" indent="-342900" eaLnBrk="1" hangingPunct="1"/>
            <a:endParaRPr lang="en-US" dirty="0">
              <a:sym typeface="Symbol" charset="2"/>
            </a:endParaRPr>
          </a:p>
          <a:p>
            <a:pPr marL="457200" indent="-457200" eaLnBrk="1" hangingPunct="1"/>
            <a:r>
              <a:rPr lang="el-GR" dirty="0"/>
              <a:t>ε</a:t>
            </a:r>
            <a:r>
              <a:rPr lang="en-US" dirty="0"/>
              <a:t>-greedy policy</a:t>
            </a:r>
          </a:p>
          <a:p>
            <a:pPr marL="838200" lvl="1" indent="-381000" eaLnBrk="1" hangingPunct="1"/>
            <a:r>
              <a:rPr lang="en-US" dirty="0"/>
              <a:t>with probability 1-</a:t>
            </a:r>
            <a:r>
              <a:rPr lang="el-GR" dirty="0"/>
              <a:t>ε</a:t>
            </a:r>
            <a:r>
              <a:rPr lang="en-US" dirty="0"/>
              <a:t> perform the optimal/greedy action</a:t>
            </a:r>
            <a:endParaRPr lang="el-GR" dirty="0"/>
          </a:p>
          <a:p>
            <a:pPr marL="838200" lvl="1" indent="-381000" eaLnBrk="1" hangingPunct="1"/>
            <a:r>
              <a:rPr lang="en-US" dirty="0"/>
              <a:t>with probability </a:t>
            </a:r>
            <a:r>
              <a:rPr lang="el-GR" dirty="0"/>
              <a:t>ε</a:t>
            </a:r>
            <a:r>
              <a:rPr lang="en-US" dirty="0"/>
              <a:t> perform a random action</a:t>
            </a:r>
          </a:p>
          <a:p>
            <a:pPr marL="1714500" lvl="3" indent="-342900" eaLnBrk="1" hangingPunct="1"/>
            <a:endParaRPr lang="en-US" dirty="0"/>
          </a:p>
          <a:p>
            <a:pPr marL="838200" lvl="1" indent="-381000" eaLnBrk="1" hangingPunct="1"/>
            <a:r>
              <a:rPr lang="en-US" dirty="0"/>
              <a:t>will keep exploring the environment</a:t>
            </a:r>
          </a:p>
          <a:p>
            <a:pPr marL="838200" lvl="1" indent="-381000" eaLnBrk="1" hangingPunct="1"/>
            <a:r>
              <a:rPr lang="en-US" dirty="0"/>
              <a:t>slowly move it towards greedy policy: </a:t>
            </a:r>
            <a:r>
              <a:rPr lang="el-GR" dirty="0"/>
              <a:t>ε -&gt; </a:t>
            </a:r>
            <a:r>
              <a:rPr lang="en-US" dirty="0"/>
              <a:t>0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3530ECD-E4BC-D447-87DD-51D8008199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517"/>
    </mc:Choice>
    <mc:Fallback>
      <p:transition spd="slow" advTm="188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Summary of Monte Carlo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>
              <a:lnSpc>
                <a:spcPct val="80000"/>
              </a:lnSpc>
            </a:pPr>
            <a:r>
              <a:rPr lang="en-US" dirty="0"/>
              <a:t>don’t need model of environment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averaging of sample returns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only for episodic tasks</a:t>
            </a:r>
          </a:p>
          <a:p>
            <a:pPr lvl="3"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r>
              <a:rPr lang="en-US" dirty="0"/>
              <a:t>learn from: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sample episodes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simulated experience</a:t>
            </a:r>
          </a:p>
          <a:p>
            <a:pPr lvl="3" eaLnBrk="1" hangingPunct="1">
              <a:lnSpc>
                <a:spcPct val="80000"/>
              </a:lnSpc>
            </a:pPr>
            <a:endParaRPr lang="en-US" dirty="0"/>
          </a:p>
          <a:p>
            <a:pPr eaLnBrk="1" hangingPunct="1">
              <a:lnSpc>
                <a:spcPct val="80000"/>
              </a:lnSpc>
            </a:pPr>
            <a:r>
              <a:rPr lang="en-US" dirty="0"/>
              <a:t>can concentrate on “important” states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don’t need a full sweep </a:t>
            </a:r>
          </a:p>
          <a:p>
            <a:pPr lvl="2" eaLnBrk="1" hangingPunct="1">
              <a:lnSpc>
                <a:spcPct val="80000"/>
              </a:lnSpc>
            </a:pPr>
            <a:endParaRPr lang="en-US" sz="1800" dirty="0"/>
          </a:p>
          <a:p>
            <a:pPr eaLnBrk="1" hangingPunct="1">
              <a:lnSpc>
                <a:spcPct val="80000"/>
              </a:lnSpc>
            </a:pPr>
            <a:r>
              <a:rPr lang="en-US" dirty="0"/>
              <a:t>no bootstrapping </a:t>
            </a:r>
          </a:p>
          <a:p>
            <a:pPr lvl="2" eaLnBrk="1" hangingPunct="1">
              <a:lnSpc>
                <a:spcPct val="80000"/>
              </a:lnSpc>
            </a:pPr>
            <a:endParaRPr lang="en-US" sz="1800" dirty="0"/>
          </a:p>
          <a:p>
            <a:pPr eaLnBrk="1" hangingPunct="1">
              <a:lnSpc>
                <a:spcPct val="80000"/>
              </a:lnSpc>
            </a:pPr>
            <a:r>
              <a:rPr lang="en-US" dirty="0"/>
              <a:t>need to maintain exploration</a:t>
            </a:r>
          </a:p>
          <a:p>
            <a:pPr lvl="1" eaLnBrk="1" hangingPunct="1">
              <a:lnSpc>
                <a:spcPct val="80000"/>
              </a:lnSpc>
            </a:pPr>
            <a:r>
              <a:rPr lang="en-US" dirty="0"/>
              <a:t>use soft policies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C3CE612-D0AC-1249-9C6C-2E580C98CB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538"/>
    </mc:Choice>
    <mc:Fallback>
      <p:transition spd="slow" advTm="121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\pi'(s) = \arg \max_a Q^\pi(s,a)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234"/>
  <p:tag name="PICTUREFILESIZE" val="1368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&#10;\pi_0 \rightarrow^E Q^{\pi_0} \rightarrow^I&#10;\pi_1 \rightarrow^E Q^{\pi_1} \rightarrow^I \dots \rightarrow^I&#10;\pi^* \rightarrow^E Q^*&#10;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457"/>
  <p:tag name="PICTUREFILESIZE" val="1744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V(s) \leftarrow V(s) + \alpha \left[ R - V(s) \right] 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269"/>
  <p:tag name="PICTUREFILESIZE" val="12236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12496</TotalTime>
  <Words>356</Words>
  <Application>Microsoft Macintosh PowerPoint</Application>
  <PresentationFormat>On-screen Show (4:3)</PresentationFormat>
  <Paragraphs>94</Paragraphs>
  <Slides>7</Slides>
  <Notes>5</Notes>
  <HiddenSlides>0</HiddenSlides>
  <MMClips>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Corbel</vt:lpstr>
      <vt:lpstr>Symbol</vt:lpstr>
      <vt:lpstr>Trebuchet MS</vt:lpstr>
      <vt:lpstr>Wingdings</vt:lpstr>
      <vt:lpstr>Wingdings 2</vt:lpstr>
      <vt:lpstr>Wingdings 3</vt:lpstr>
      <vt:lpstr>Module</vt:lpstr>
      <vt:lpstr>Complex Decisions: Sequential Interactions</vt:lpstr>
      <vt:lpstr>Unknown Environments</vt:lpstr>
      <vt:lpstr>Monte Carlo methods</vt:lpstr>
      <vt:lpstr>Monte Carlo policy evaluation</vt:lpstr>
      <vt:lpstr>Monte Carlo control</vt:lpstr>
      <vt:lpstr>Maintaining exploration</vt:lpstr>
      <vt:lpstr>Summary of Monte Carlo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30</cp:revision>
  <dcterms:created xsi:type="dcterms:W3CDTF">2012-04-16T18:51:36Z</dcterms:created>
  <dcterms:modified xsi:type="dcterms:W3CDTF">2020-04-20T07:02:08Z</dcterms:modified>
</cp:coreProperties>
</file>

<file path=docProps/thumbnail.jpeg>
</file>